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10"/>
    <p:restoredTop sz="94673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0bbdac2b1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0bbdac2b1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ca0930a4c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ca0930a4c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Xin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ca0930a4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ca0930a4c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ca0930a4c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ca0930a4c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ca0930a4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ca0930a4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027a88e9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027a88e9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ca0930a4c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ca0930a4c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ca0930a4c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ca0930a4c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027a88e95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027a88e95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0bbdac2b1_2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0bbdac2b1_2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027a88e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027a88e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027a88e9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027a88e9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ca0930a4c_8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ca0930a4c_8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ca0930a4c_8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ca0930a4c_8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02b45aa8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02b45aa8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a0930a4c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ca0930a4c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ca0930a4c_8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ca0930a4c_8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 rot="-5400000">
            <a:off x="-47416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 rot="-5400000">
            <a:off x="1690750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 rot="-5400000">
            <a:off x="1476512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 rot="-5400000" flipH="1">
            <a:off x="71454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 rot="5400000">
            <a:off x="-47550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-5400000">
            <a:off x="1476512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 rot="-5400000" flipH="1">
            <a:off x="71454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 rot="-5400000" flipH="1">
            <a:off x="71454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-5400000">
            <a:off x="166784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 rot="-5400000" flipH="1">
            <a:off x="166707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 rot="-5400000" flipH="1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 rot="5400000" flipH="1">
            <a:off x="714337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 rot="5400000" flipH="1">
            <a:off x="714337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 rot="-5400000">
            <a:off x="-47416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 rot="5400000">
            <a:off x="147637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 rot="5400000" flipH="1">
            <a:off x="928614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 rot="5400000">
            <a:off x="928614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 rot="-5400000">
            <a:off x="-47416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 rot="-5400000">
            <a:off x="1476512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 rot="-5400000" flipH="1">
            <a:off x="71454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5400000">
            <a:off x="-47550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 rot="-5400000" flipH="1">
            <a:off x="71454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 rot="5400000" flipH="1">
            <a:off x="714337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 rot="5400000" flipH="1">
            <a:off x="714337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 rot="5400000">
            <a:off x="147637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 rot="-5400000" flipH="1">
            <a:off x="714548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 rot="5400000" flipH="1">
            <a:off x="714337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 rot="5400000">
            <a:off x="1476416" y="4333549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38312" b="38309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"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rot="5400000">
            <a:off x="-48494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5400000">
            <a:off x="-48494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 rot="-5400000">
            <a:off x="-48362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 rot="-5400000" flipH="1">
            <a:off x="376164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 rot="5400000" flipH="1">
            <a:off x="3976138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 rot="5400000" flipH="1">
            <a:off x="376151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rot="5400000" flipH="1">
            <a:off x="3761488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5400000">
            <a:off x="147543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 rot="-5400000">
            <a:off x="1690220" y="1980898"/>
            <a:ext cx="429600" cy="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5400000">
            <a:off x="1475570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5400000" flipH="1">
            <a:off x="223769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5400000" flipH="1">
            <a:off x="2237557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 rot="5400000">
            <a:off x="2452233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 rot="5400000">
            <a:off x="2999420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 rot="5400000">
            <a:off x="299942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 rot="-5400000" flipH="1">
            <a:off x="3214228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 rot="-5400000" flipH="1">
            <a:off x="713604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 rot="5400000">
            <a:off x="-48494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 rot="-5400000" flipH="1">
            <a:off x="3761621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 rot="-5400000">
            <a:off x="1475570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 rot="-5400000">
            <a:off x="2999553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-5400000" flipH="1">
            <a:off x="713604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 rot="-5400000" flipH="1">
            <a:off x="713604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rot="5400000">
            <a:off x="3976138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rot="-5400000">
            <a:off x="166288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 rot="-5400000" flipH="1">
            <a:off x="166211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 rot="-5400000" flipH="1">
            <a:off x="1690143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 rot="-5400000" flipH="1">
            <a:off x="2237612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 rot="-5400000" flipH="1">
            <a:off x="2237612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5400000">
            <a:off x="3214203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-5400000">
            <a:off x="2999475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5400000" flipH="1">
            <a:off x="71339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5400000" flipH="1">
            <a:off x="713394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-5400000">
            <a:off x="-48362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-5400000" flipH="1">
            <a:off x="3761621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5400000">
            <a:off x="1475437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rot="5400000">
            <a:off x="1475437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 rot="5400000" flipH="1">
            <a:off x="2452207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 rot="5400000" flipH="1">
            <a:off x="2237557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 rot="5400000">
            <a:off x="2999420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 rot="5400000" flipH="1">
            <a:off x="928121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 rot="5400000">
            <a:off x="928121" y="-165970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 rot="5400000">
            <a:off x="4523506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 rot="5400000">
            <a:off x="4523506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 rot="-5400000">
            <a:off x="4523638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 rot="-5400000" flipH="1">
            <a:off x="833364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 rot="5400000" flipH="1">
            <a:off x="8548138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 rot="5400000" flipH="1">
            <a:off x="833351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 rot="5400000" flipH="1">
            <a:off x="8333488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 rot="5400000">
            <a:off x="604743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 rot="-5400000">
            <a:off x="6262220" y="1980898"/>
            <a:ext cx="429600" cy="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 rot="-5400000">
            <a:off x="6047570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 rot="-5400000" flipH="1">
            <a:off x="680969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 rot="5400000" flipH="1">
            <a:off x="6809557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 rot="5400000">
            <a:off x="7024233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 rot="5400000">
            <a:off x="7571420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 rot="5400000">
            <a:off x="757142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 rot="-5400000" flipH="1">
            <a:off x="7786228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 rot="-5400000" flipH="1">
            <a:off x="5285604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 rot="5400000">
            <a:off x="4523506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 rot="-5400000" flipH="1">
            <a:off x="8333621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 rot="-5400000">
            <a:off x="6047570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 rot="-5400000">
            <a:off x="7571553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 rot="-5400000" flipH="1">
            <a:off x="5285604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 rot="-5400000" flipH="1">
            <a:off x="5285604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 rot="5400000">
            <a:off x="8548138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 rot="-5400000">
            <a:off x="4738288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 rot="-5400000" flipH="1">
            <a:off x="4738211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/>
          <p:nvPr/>
        </p:nvSpPr>
        <p:spPr>
          <a:xfrm rot="-5400000" flipH="1">
            <a:off x="6262143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"/>
          <p:cNvSpPr/>
          <p:nvPr/>
        </p:nvSpPr>
        <p:spPr>
          <a:xfrm rot="-5400000" flipH="1">
            <a:off x="6809612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5"/>
          <p:cNvSpPr/>
          <p:nvPr/>
        </p:nvSpPr>
        <p:spPr>
          <a:xfrm rot="-5400000" flipH="1">
            <a:off x="6809612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5"/>
          <p:cNvSpPr/>
          <p:nvPr/>
        </p:nvSpPr>
        <p:spPr>
          <a:xfrm rot="-5400000">
            <a:off x="7786203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 rot="-5400000">
            <a:off x="7571475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 rot="5400000" flipH="1">
            <a:off x="528539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 rot="5400000" flipH="1">
            <a:off x="5285394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 rot="-5400000">
            <a:off x="4523638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 rot="-5400000" flipH="1">
            <a:off x="8333621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 rot="5400000">
            <a:off x="6047437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 rot="5400000">
            <a:off x="6047437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 rot="5400000" flipH="1">
            <a:off x="7024207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 rot="5400000" flipH="1">
            <a:off x="6809557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 rot="5400000">
            <a:off x="7571420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 rot="5400000" flipH="1">
            <a:off x="5500121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 rot="5400000">
            <a:off x="5500121" y="-165970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title"/>
          </p:nvPr>
        </p:nvSpPr>
        <p:spPr>
          <a:xfrm>
            <a:off x="311700" y="2795400"/>
            <a:ext cx="8520600" cy="126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5"/>
          <p:cNvSpPr txBox="1">
            <a:spLocks noGrp="1"/>
          </p:cNvSpPr>
          <p:nvPr>
            <p:ph type="subTitle" idx="1"/>
          </p:nvPr>
        </p:nvSpPr>
        <p:spPr>
          <a:xfrm>
            <a:off x="311700" y="4123350"/>
            <a:ext cx="8520600" cy="45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nhu.philip@gmail.com" TargetMode="External"/><Relationship Id="rId4" Type="http://schemas.openxmlformats.org/officeDocument/2006/relationships/hyperlink" Target="mailto:xin.yang@rutgers.edu" TargetMode="External"/><Relationship Id="rId5" Type="http://schemas.openxmlformats.org/officeDocument/2006/relationships/hyperlink" Target="mailto:sea.yang@rutgers.edu" TargetMode="External"/><Relationship Id="rId6" Type="http://schemas.openxmlformats.org/officeDocument/2006/relationships/hyperlink" Target="mailto:zhenzhe.lin@rutgers.edu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RPi.GPIO/" TargetMode="External"/><Relationship Id="rId4" Type="http://schemas.openxmlformats.org/officeDocument/2006/relationships/hyperlink" Target="http://www.ti.com/product/ADC0832-N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311700" y="2566925"/>
            <a:ext cx="8520600" cy="13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0">
                <a:solidFill>
                  <a:schemeClr val="dk1"/>
                </a:solidFill>
              </a:rPr>
              <a:t>Course Project:</a:t>
            </a:r>
            <a:endParaRPr sz="3000" b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A Contactless Multi-sensor System for Gesture Recognition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311700" y="3882000"/>
            <a:ext cx="8520600" cy="1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Bin Hu, Xin Yang, Song Yang, Zhenzhe Lin</a:t>
            </a:r>
            <a:endParaRPr sz="1400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Department of Electrical and Computer Engineering</a:t>
            </a:r>
            <a:endParaRPr sz="1400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34343"/>
                </a:solidFill>
              </a:rPr>
              <a:t>Rutgers University</a:t>
            </a:r>
            <a:endParaRPr sz="14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binhu.philip@gmail.com</a:t>
            </a:r>
            <a:r>
              <a:rPr lang="en" sz="1400">
                <a:solidFill>
                  <a:srgbClr val="434343"/>
                </a:solidFill>
              </a:rPr>
              <a:t>, </a:t>
            </a:r>
            <a:r>
              <a:rPr lang="en" sz="1400" u="sng">
                <a:solidFill>
                  <a:schemeClr val="accent5"/>
                </a:solidFill>
                <a:hlinkClick r:id="rId4"/>
              </a:rPr>
              <a:t>xin.yang@rutgers.edu</a:t>
            </a:r>
            <a:r>
              <a:rPr lang="en" sz="1400">
                <a:solidFill>
                  <a:srgbClr val="434343"/>
                </a:solidFill>
              </a:rPr>
              <a:t>, </a:t>
            </a:r>
            <a:r>
              <a:rPr lang="en" sz="1400" u="sng">
                <a:solidFill>
                  <a:schemeClr val="accent5"/>
                </a:solidFill>
                <a:hlinkClick r:id="rId5"/>
              </a:rPr>
              <a:t>sea.yang@rutgers.edu</a:t>
            </a:r>
            <a:r>
              <a:rPr lang="en" sz="1400">
                <a:solidFill>
                  <a:srgbClr val="434343"/>
                </a:solidFill>
              </a:rPr>
              <a:t>,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zhenzhe.lin@rutgers.edu</a:t>
            </a:r>
            <a:endParaRPr sz="1400"/>
          </a:p>
        </p:txBody>
      </p:sp>
      <p:sp>
        <p:nvSpPr>
          <p:cNvPr id="196" name="Google Shape;19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Environment</a:t>
            </a:r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Raspbian OS + Conda + Python3 + Scikit-learn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Open-source libraries to control the Raspberry Pi and TI ADC0832: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RPi.GPIO</a:t>
            </a:r>
            <a:r>
              <a:rPr lang="en" baseline="30000"/>
              <a:t>1</a:t>
            </a:r>
            <a:r>
              <a:rPr lang="en"/>
              <a:t>: control ultrasound sound distance sensor and infrared obstacle avoidance sensor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ADC0832</a:t>
            </a:r>
            <a:r>
              <a:rPr lang="en" baseline="30000"/>
              <a:t>2</a:t>
            </a:r>
            <a:r>
              <a:rPr lang="en"/>
              <a:t>: control the photoresistor sensor</a:t>
            </a:r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88" name="Google Shape;288;p25"/>
          <p:cNvSpPr txBox="1"/>
          <p:nvPr/>
        </p:nvSpPr>
        <p:spPr>
          <a:xfrm>
            <a:off x="311700" y="4568875"/>
            <a:ext cx="8418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aseline="30000">
                <a:solidFill>
                  <a:schemeClr val="dk1"/>
                </a:solidFill>
              </a:rPr>
              <a:t>1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https://pypi.org/project/RPi.GPIO/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aseline="30000">
                <a:solidFill>
                  <a:schemeClr val="dk1"/>
                </a:solidFill>
              </a:rPr>
              <a:t>2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http://www.ti.com/product/ADC0832-N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2150" y="2852225"/>
            <a:ext cx="2371311" cy="21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8200" y="2150450"/>
            <a:ext cx="1804250" cy="289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45600" cy="17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Synchronization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Synchronize all sensor readings to 33Hz sampling rate by using downsampling and data interpolation.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Preprocessing: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Median-filter: Median filter is more robust to outliers.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Normalization: Unify sensor readings to [0, 1].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Extraction: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sliding window to extract features.</a:t>
            </a:r>
            <a:endParaRPr/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779" y="124425"/>
            <a:ext cx="2184671" cy="156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779" y="3457765"/>
            <a:ext cx="2184671" cy="156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7779" y="1791091"/>
            <a:ext cx="2184671" cy="1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 rotWithShape="1">
          <a:blip r:embed="rId6">
            <a:alphaModFix/>
          </a:blip>
          <a:srcRect l="9900" t="10321" r="3172" b="11192"/>
          <a:stretch/>
        </p:blipFill>
        <p:spPr>
          <a:xfrm>
            <a:off x="1148125" y="3763575"/>
            <a:ext cx="4780275" cy="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/>
          <p:nvPr/>
        </p:nvSpPr>
        <p:spPr>
          <a:xfrm>
            <a:off x="1534775" y="3724350"/>
            <a:ext cx="492000" cy="1095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" name="Google Shape;303;p26"/>
          <p:cNvCxnSpPr/>
          <p:nvPr/>
        </p:nvCxnSpPr>
        <p:spPr>
          <a:xfrm>
            <a:off x="1356413" y="3597770"/>
            <a:ext cx="75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26"/>
          <p:cNvSpPr txBox="1"/>
          <p:nvPr/>
        </p:nvSpPr>
        <p:spPr>
          <a:xfrm>
            <a:off x="456925" y="4053050"/>
            <a:ext cx="69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</a:t>
            </a:r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2026775" y="4663225"/>
            <a:ext cx="256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Sliding Window Approach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311" name="Google Shape;31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Vector Machine (SVM):  Linear Kernel 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Dataset</a:t>
            </a:r>
            <a:r>
              <a:rPr lang="en" sz="1600"/>
              <a:t>: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Sampling Rate: 33 Hz.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Training: 100 samples, 20 for each gesture.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Validation: 20 samples,  4 for each gesture.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Testing: 30 samples, 6 for each gesture.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Accuracy: up to 96%</a:t>
            </a:r>
            <a:endParaRPr sz="1600"/>
          </a:p>
        </p:txBody>
      </p:sp>
      <p:sp>
        <p:nvSpPr>
          <p:cNvPr id="312" name="Google Shape;31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13" name="Google Shape;3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725" y="2284725"/>
            <a:ext cx="3640000" cy="28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300" y="80352"/>
            <a:ext cx="2799574" cy="236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title"/>
          </p:nvPr>
        </p:nvSpPr>
        <p:spPr>
          <a:xfrm>
            <a:off x="2894475" y="1752646"/>
            <a:ext cx="5740800" cy="144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26" name="Google Shape;32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build a gesture recognition system leveraging infrared transceiver, photoresistor, ultrasound transceiver based on Raspberry Pi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system could recognize 4 gestures + ambient environment in real-time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Our system could achieve up to 96% recognition accuracy</a:t>
            </a:r>
            <a:endParaRPr/>
          </a:p>
        </p:txBody>
      </p:sp>
      <p:sp>
        <p:nvSpPr>
          <p:cNvPr id="327" name="Google Shape;3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28" name="Google Shape;3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987" y="2787026"/>
            <a:ext cx="2864028" cy="196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Future Work</a:t>
            </a:r>
            <a:endParaRPr/>
          </a:p>
        </p:txBody>
      </p:sp>
      <p:sp>
        <p:nvSpPr>
          <p:cNvPr id="334" name="Google Shape;33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setup: Raspberry Pi 3 uses ARMv7 architecture but lots of packages are compiled for x86 architecture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Pre-trained model is sensitive to the ambient light changes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Future Work: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more gestures with more training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Enhance the sensing resolution by adding more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Actively fit the ambient light brightness</a:t>
            </a:r>
            <a:endParaRPr/>
          </a:p>
        </p:txBody>
      </p:sp>
      <p:sp>
        <p:nvSpPr>
          <p:cNvPr id="335" name="Google Shape;33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Distribution</a:t>
            </a:r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We distribute our works equally</a:t>
            </a:r>
            <a:endParaRPr sz="2000" b="1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Bin, Xin: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 environment setup (conda, Python 3)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Coordinate the sensor readings and the classification program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 model training/inference (sklearn.svm)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Song, Zhenzhe: 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Raspberry Pi hardware implementation, test sensor APIs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preprocessing method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 extraction algorithm</a:t>
            </a:r>
            <a:endParaRPr/>
          </a:p>
        </p:txBody>
      </p:sp>
      <p:sp>
        <p:nvSpPr>
          <p:cNvPr id="342" name="Google Shape;34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>
            <a:spLocks noGrp="1"/>
          </p:cNvSpPr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348" name="Google Shape;348;p32"/>
          <p:cNvSpPr txBox="1">
            <a:spLocks noGrp="1"/>
          </p:cNvSpPr>
          <p:nvPr>
            <p:ph type="body" idx="1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Q&amp;A</a:t>
            </a:r>
            <a:endParaRPr sz="2400"/>
          </a:p>
        </p:txBody>
      </p:sp>
      <p:sp>
        <p:nvSpPr>
          <p:cNvPr id="349" name="Google Shape;34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body" idx="1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Motivation &amp; Objective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Related Work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Approaches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Results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Demonstration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Summary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Challenges &amp; Future Work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3" name="Google Shape;20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</a:t>
            </a:r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body" idx="1"/>
          </p:nvPr>
        </p:nvSpPr>
        <p:spPr>
          <a:xfrm>
            <a:off x="-43050" y="1132275"/>
            <a:ext cx="9230100" cy="14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CC0000"/>
                </a:solidFill>
              </a:rPr>
              <a:t>Gesture recognition</a:t>
            </a:r>
            <a:r>
              <a:rPr lang="en"/>
              <a:t> is to identify meaningful expressions of limb motion by human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in designing an intelligent and efficient </a:t>
            </a:r>
            <a:r>
              <a:rPr lang="en" b="1">
                <a:solidFill>
                  <a:srgbClr val="CC0000"/>
                </a:solidFill>
              </a:rPr>
              <a:t>human-computer interface</a:t>
            </a:r>
            <a:endParaRPr b="1">
              <a:solidFill>
                <a:srgbClr val="CC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Wide-ranging applications and deployments in </a:t>
            </a:r>
            <a:r>
              <a:rPr lang="en" b="1">
                <a:solidFill>
                  <a:srgbClr val="CC0000"/>
                </a:solidFill>
              </a:rPr>
              <a:t>real scenarios</a:t>
            </a:r>
            <a:endParaRPr b="1">
              <a:solidFill>
                <a:srgbClr val="CC0000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11" name="Google Shape;2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26" y="2834200"/>
            <a:ext cx="2151752" cy="14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/>
        </p:nvSpPr>
        <p:spPr>
          <a:xfrm>
            <a:off x="312150" y="4283525"/>
            <a:ext cx="2727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Aids for hearing impaired</a:t>
            </a:r>
            <a:endParaRPr/>
          </a:p>
        </p:txBody>
      </p:sp>
      <p:sp>
        <p:nvSpPr>
          <p:cNvPr id="213" name="Google Shape;213;p18"/>
          <p:cNvSpPr txBox="1"/>
          <p:nvPr/>
        </p:nvSpPr>
        <p:spPr>
          <a:xfrm>
            <a:off x="3687688" y="4283525"/>
            <a:ext cx="2052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Touchless surgery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6590125" y="4283525"/>
            <a:ext cx="2151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Driving Monitoring</a:t>
            </a:r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775" y="2834199"/>
            <a:ext cx="2237676" cy="14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800" y="2834200"/>
            <a:ext cx="2302600" cy="14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body" idx="1"/>
          </p:nvPr>
        </p:nvSpPr>
        <p:spPr>
          <a:xfrm>
            <a:off x="231825" y="1271600"/>
            <a:ext cx="90447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Image and vision-based methods (e.g., Microsoft Kinect)</a:t>
            </a:r>
            <a:endParaRPr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Wearable approaches with embedded motion sensors</a:t>
            </a:r>
            <a:endParaRPr>
              <a:solidFill>
                <a:srgbClr val="666666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24" name="Google Shape;224;p19"/>
          <p:cNvSpPr txBox="1"/>
          <p:nvPr/>
        </p:nvSpPr>
        <p:spPr>
          <a:xfrm>
            <a:off x="1423425" y="2503600"/>
            <a:ext cx="6184800" cy="801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Vision-based methods involve </a:t>
            </a:r>
            <a:r>
              <a:rPr lang="en" sz="1800" b="1" i="1">
                <a:solidFill>
                  <a:srgbClr val="CC0000"/>
                </a:solidFill>
              </a:rPr>
              <a:t>privacy concern</a:t>
            </a:r>
            <a:r>
              <a:rPr lang="en" sz="1800"/>
              <a:t>, </a:t>
            </a:r>
            <a:r>
              <a:rPr lang="en" sz="1800" b="1" i="1">
                <a:solidFill>
                  <a:srgbClr val="CC0000"/>
                </a:solidFill>
              </a:rPr>
              <a:t>intensive computation</a:t>
            </a:r>
            <a:r>
              <a:rPr lang="en" sz="1800"/>
              <a:t> and </a:t>
            </a:r>
            <a:r>
              <a:rPr lang="en" sz="1800" b="1" i="1">
                <a:solidFill>
                  <a:srgbClr val="CC0000"/>
                </a:solidFill>
              </a:rPr>
              <a:t>considerable resources</a:t>
            </a:r>
            <a:endParaRPr sz="1800" b="1" i="1">
              <a:solidFill>
                <a:srgbClr val="CC0000"/>
              </a:solidFill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1423425" y="3547525"/>
            <a:ext cx="6184800" cy="711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Wearables solutions require </a:t>
            </a:r>
            <a:r>
              <a:rPr lang="en" sz="1800" b="1" i="1">
                <a:solidFill>
                  <a:srgbClr val="CC0000"/>
                </a:solidFill>
              </a:rPr>
              <a:t>dedicated devices</a:t>
            </a:r>
            <a:r>
              <a:rPr lang="en" sz="1800"/>
              <a:t> incurring </a:t>
            </a:r>
            <a:r>
              <a:rPr lang="en" sz="1800" b="1" i="1">
                <a:solidFill>
                  <a:srgbClr val="CC0000"/>
                </a:solidFill>
              </a:rPr>
              <a:t>high-cost</a:t>
            </a:r>
            <a:r>
              <a:rPr lang="en" sz="1800"/>
              <a:t> and bring </a:t>
            </a:r>
            <a:r>
              <a:rPr lang="en" sz="1800" b="1" i="1">
                <a:solidFill>
                  <a:srgbClr val="CC0000"/>
                </a:solidFill>
              </a:rPr>
              <a:t>uncomfortable user experience</a:t>
            </a:r>
            <a:endParaRPr sz="1800" b="1" i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235750" y="43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body" idx="1"/>
          </p:nvPr>
        </p:nvSpPr>
        <p:spPr>
          <a:xfrm>
            <a:off x="366400" y="1837600"/>
            <a:ext cx="6624000" cy="17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 b="1"/>
              <a:t>Can we build a </a:t>
            </a:r>
            <a:r>
              <a:rPr lang="en" sz="2200" b="1">
                <a:solidFill>
                  <a:srgbClr val="CC0000"/>
                </a:solidFill>
              </a:rPr>
              <a:t>real-time</a:t>
            </a:r>
            <a:r>
              <a:rPr lang="en" sz="2200" b="1"/>
              <a:t> </a:t>
            </a:r>
            <a:r>
              <a:rPr lang="en" sz="2200" b="1">
                <a:solidFill>
                  <a:srgbClr val="CC0000"/>
                </a:solidFill>
              </a:rPr>
              <a:t>low-cost &amp;</a:t>
            </a:r>
            <a:r>
              <a:rPr lang="en" sz="2200" b="1"/>
              <a:t> </a:t>
            </a:r>
            <a:r>
              <a:rPr lang="en" sz="2200" b="1">
                <a:solidFill>
                  <a:srgbClr val="CC0000"/>
                </a:solidFill>
              </a:rPr>
              <a:t>contactless</a:t>
            </a:r>
            <a:r>
              <a:rPr lang="en" sz="2200" b="1"/>
              <a:t> system utilizing a user’s gestures to achieve </a:t>
            </a:r>
            <a:r>
              <a:rPr lang="en" sz="2200" b="1">
                <a:solidFill>
                  <a:srgbClr val="CC0000"/>
                </a:solidFill>
              </a:rPr>
              <a:t>remote control</a:t>
            </a:r>
            <a:r>
              <a:rPr lang="en" sz="2200" b="1"/>
              <a:t> of smart home devices? </a:t>
            </a:r>
            <a:endParaRPr sz="2200" b="1"/>
          </a:p>
        </p:txBody>
      </p:sp>
      <p:sp>
        <p:nvSpPr>
          <p:cNvPr id="232" name="Google Shape;23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33" name="Google Shape;2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425" y="1493624"/>
            <a:ext cx="1723050" cy="22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body" idx="1"/>
          </p:nvPr>
        </p:nvSpPr>
        <p:spPr>
          <a:xfrm>
            <a:off x="516600" y="976850"/>
            <a:ext cx="8110800" cy="15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a </a:t>
            </a:r>
            <a:r>
              <a:rPr lang="en" b="1">
                <a:solidFill>
                  <a:srgbClr val="CC0000"/>
                </a:solidFill>
              </a:rPr>
              <a:t>hand gesture recognition system</a:t>
            </a:r>
            <a:r>
              <a:rPr lang="en"/>
              <a:t> using multiple sensors (i.e., an infrared sensor,  an ultrasound transceivers and an photoregister)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Utilizing different gestures to achieve </a:t>
            </a:r>
            <a:r>
              <a:rPr lang="en" b="1">
                <a:solidFill>
                  <a:srgbClr val="CC0000"/>
                </a:solidFill>
              </a:rPr>
              <a:t>contactless gesture control</a:t>
            </a:r>
            <a:r>
              <a:rPr lang="en"/>
              <a:t> of smart home devices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2937875" y="4612975"/>
            <a:ext cx="3381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666666"/>
                </a:solidFill>
              </a:rPr>
              <a:t>Contactless Gesture Control</a:t>
            </a:r>
            <a:r>
              <a:rPr lang="en" sz="1800">
                <a:solidFill>
                  <a:srgbClr val="666666"/>
                </a:solidFill>
              </a:rPr>
              <a:t> </a:t>
            </a:r>
            <a:endParaRPr/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863" y="2667863"/>
            <a:ext cx="3381375" cy="190202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235750" y="436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</a:t>
            </a:r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Hardware Implementation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Software Environment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Feature Extraction 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Classification</a:t>
            </a:r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Implementation</a:t>
            </a:r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502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and Sensors:</a:t>
            </a:r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57" name="Google Shape;257;p23"/>
          <p:cNvPicPr preferRelativeResize="0"/>
          <p:nvPr/>
        </p:nvPicPr>
        <p:blipFill rotWithShape="1">
          <a:blip r:embed="rId3">
            <a:alphaModFix/>
          </a:blip>
          <a:srcRect l="2925" t="15326" r="31046" b="25519"/>
          <a:stretch/>
        </p:blipFill>
        <p:spPr>
          <a:xfrm rot="10800000">
            <a:off x="2799775" y="1836288"/>
            <a:ext cx="1356613" cy="5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775" y="2961687"/>
            <a:ext cx="1225213" cy="6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5">
            <a:alphaModFix/>
          </a:blip>
          <a:srcRect l="6318" t="12731" r="27866" b="19581"/>
          <a:stretch/>
        </p:blipFill>
        <p:spPr>
          <a:xfrm rot="10800000">
            <a:off x="2799775" y="4110825"/>
            <a:ext cx="1181549" cy="6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3233" y="2634037"/>
            <a:ext cx="2040174" cy="135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23"/>
          <p:cNvCxnSpPr>
            <a:stCxn id="260" idx="0"/>
            <a:endCxn id="257" idx="3"/>
          </p:cNvCxnSpPr>
          <p:nvPr/>
        </p:nvCxnSpPr>
        <p:spPr>
          <a:xfrm rot="10800000" flipH="1">
            <a:off x="1739845" y="2111762"/>
            <a:ext cx="1059900" cy="11988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2" name="Google Shape;262;p23"/>
          <p:cNvCxnSpPr>
            <a:stCxn id="260" idx="0"/>
            <a:endCxn id="259" idx="3"/>
          </p:cNvCxnSpPr>
          <p:nvPr/>
        </p:nvCxnSpPr>
        <p:spPr>
          <a:xfrm>
            <a:off x="1739845" y="3310562"/>
            <a:ext cx="1059900" cy="11289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3" name="Google Shape;263;p23"/>
          <p:cNvCxnSpPr>
            <a:stCxn id="260" idx="0"/>
            <a:endCxn id="258" idx="1"/>
          </p:cNvCxnSpPr>
          <p:nvPr/>
        </p:nvCxnSpPr>
        <p:spPr>
          <a:xfrm>
            <a:off x="1739845" y="3310562"/>
            <a:ext cx="1059900" cy="6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4" name="Google Shape;264;p23"/>
          <p:cNvSpPr txBox="1"/>
          <p:nvPr/>
        </p:nvSpPr>
        <p:spPr>
          <a:xfrm>
            <a:off x="2483438" y="1570311"/>
            <a:ext cx="19515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Infrared Transceiver</a:t>
            </a:r>
            <a:endParaRPr/>
          </a:p>
        </p:txBody>
      </p:sp>
      <p:sp>
        <p:nvSpPr>
          <p:cNvPr id="265" name="Google Shape;265;p23"/>
          <p:cNvSpPr txBox="1"/>
          <p:nvPr/>
        </p:nvSpPr>
        <p:spPr>
          <a:xfrm>
            <a:off x="2393288" y="2665013"/>
            <a:ext cx="21318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Ultrasound Transceiver</a:t>
            </a:r>
            <a:endParaRPr/>
          </a:p>
        </p:txBody>
      </p:sp>
      <p:sp>
        <p:nvSpPr>
          <p:cNvPr id="266" name="Google Shape;266;p23"/>
          <p:cNvSpPr txBox="1"/>
          <p:nvPr/>
        </p:nvSpPr>
        <p:spPr>
          <a:xfrm>
            <a:off x="2483438" y="3819123"/>
            <a:ext cx="19515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Photoresistor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87563" y="1975648"/>
            <a:ext cx="19515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3</a:t>
            </a:r>
            <a:endParaRPr/>
          </a:p>
        </p:txBody>
      </p:sp>
      <p:sp>
        <p:nvSpPr>
          <p:cNvPr id="268" name="Google Shape;268;p23"/>
          <p:cNvSpPr txBox="1"/>
          <p:nvPr/>
        </p:nvSpPr>
        <p:spPr>
          <a:xfrm>
            <a:off x="4648200" y="4070150"/>
            <a:ext cx="3969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FFFF"/>
                </a:highlight>
              </a:rPr>
              <a:t>A photoresistor</a:t>
            </a:r>
            <a:r>
              <a:rPr lang="en" sz="1200">
                <a:highlight>
                  <a:srgbClr val="FFFFFF"/>
                </a:highlight>
              </a:rPr>
              <a:t> is a light-controlled variable resistor. The resistance of a photoresistor decreases with increasing incident light intensity.</a:t>
            </a:r>
            <a:endParaRPr sz="1200"/>
          </a:p>
        </p:txBody>
      </p:sp>
      <p:sp>
        <p:nvSpPr>
          <p:cNvPr id="269" name="Google Shape;269;p23"/>
          <p:cNvSpPr txBox="1"/>
          <p:nvPr/>
        </p:nvSpPr>
        <p:spPr>
          <a:xfrm>
            <a:off x="4648200" y="2961950"/>
            <a:ext cx="3876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FFFF"/>
                </a:highlight>
              </a:rPr>
              <a:t>The ultrasound transceiver </a:t>
            </a:r>
            <a:r>
              <a:rPr lang="en" sz="1200">
                <a:highlight>
                  <a:srgbClr val="FFFFFF"/>
                </a:highlight>
              </a:rPr>
              <a:t>sends out ultrasonic waves and converts them into electronic signals. It can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detect objects and measure distances.</a:t>
            </a:r>
            <a:endParaRPr sz="1200"/>
          </a:p>
        </p:txBody>
      </p:sp>
      <p:sp>
        <p:nvSpPr>
          <p:cNvPr id="270" name="Google Shape;270;p23"/>
          <p:cNvSpPr txBox="1"/>
          <p:nvPr/>
        </p:nvSpPr>
        <p:spPr>
          <a:xfrm>
            <a:off x="4648200" y="1743750"/>
            <a:ext cx="40746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The </a:t>
            </a:r>
            <a:r>
              <a:rPr lang="en" sz="1200" b="1">
                <a:highlight>
                  <a:srgbClr val="FFFFFF"/>
                </a:highlight>
              </a:rPr>
              <a:t>infrared transceiver</a:t>
            </a:r>
            <a:r>
              <a:rPr lang="en" sz="1200">
                <a:highlight>
                  <a:srgbClr val="FFFFFF"/>
                </a:highlight>
              </a:rPr>
              <a:t> uses reflection principle to detect objects. When there is an object block the infrared light, the infrared receiver can receive reflected signals.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Implementation</a:t>
            </a:r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502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and Sensors:</a:t>
            </a:r>
            <a:endParaRPr/>
          </a:p>
        </p:txBody>
      </p:sp>
      <p:pic>
        <p:nvPicPr>
          <p:cNvPr id="277" name="Google Shape;2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800" y="1369300"/>
            <a:ext cx="4989801" cy="34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/>
        </p:nvSpPr>
        <p:spPr>
          <a:xfrm>
            <a:off x="78450" y="2762075"/>
            <a:ext cx="3716700" cy="572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Infrared transceiver return the value 1 when detecting human gestures </a:t>
            </a:r>
            <a:endParaRPr b="1" i="1">
              <a:solidFill>
                <a:srgbClr val="CC0000"/>
              </a:solidFill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78450" y="1844650"/>
            <a:ext cx="3716700" cy="572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sensor calculate the distance value when detecting objects</a:t>
            </a:r>
            <a:endParaRPr b="1" i="1">
              <a:solidFill>
                <a:srgbClr val="CC0000"/>
              </a:solidFill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78450" y="3679500"/>
            <a:ext cx="3716700" cy="572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sensor (photoresistor) return the light strength value </a:t>
            </a:r>
            <a:endParaRPr b="1" i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646</Words>
  <Application>Microsoft Macintosh PowerPoint</Application>
  <PresentationFormat>On-screen Show (16:9)</PresentationFormat>
  <Paragraphs>133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Georgia</vt:lpstr>
      <vt:lpstr>Arial</vt:lpstr>
      <vt:lpstr>Simple Light</vt:lpstr>
      <vt:lpstr>Course Project: A Contactless Multi-sensor System for Gesture Recognition</vt:lpstr>
      <vt:lpstr>Outline</vt:lpstr>
      <vt:lpstr>Motivation </vt:lpstr>
      <vt:lpstr>Related Work</vt:lpstr>
      <vt:lpstr>Question</vt:lpstr>
      <vt:lpstr>Objective</vt:lpstr>
      <vt:lpstr>Approaches</vt:lpstr>
      <vt:lpstr>Hardware Implementation</vt:lpstr>
      <vt:lpstr>Hardware Implementation</vt:lpstr>
      <vt:lpstr>Software Environment</vt:lpstr>
      <vt:lpstr>Feature Extraction</vt:lpstr>
      <vt:lpstr>Classification</vt:lpstr>
      <vt:lpstr>Demo</vt:lpstr>
      <vt:lpstr>Summary</vt:lpstr>
      <vt:lpstr>Challenges &amp; Future Work</vt:lpstr>
      <vt:lpstr>Workload Distribution</vt:lpstr>
      <vt:lpstr>Thanks!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Project: A Contactless Multi-sensor System for Gesture Recognition</dc:title>
  <cp:lastModifiedBy>Microsoft Office User</cp:lastModifiedBy>
  <cp:revision>2</cp:revision>
  <dcterms:modified xsi:type="dcterms:W3CDTF">2019-12-18T19:19:36Z</dcterms:modified>
</cp:coreProperties>
</file>